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</p:sldIdLst>
  <p:sldSz cy="5143500" cx="9144000"/>
  <p:notesSz cx="6858000" cy="9144000"/>
  <p:embeddedFontLst>
    <p:embeddedFont>
      <p:font typeface="Roboto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schemas.openxmlformats.org/officeDocument/2006/relationships/font" Target="fonts/Roboto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font" Target="fonts/Roboto-bold.fntdata"/><Relationship Id="rId23" Type="http://schemas.openxmlformats.org/officeDocument/2006/relationships/slide" Target="slides/slide18.xml"/><Relationship Id="rId67" Type="http://schemas.openxmlformats.org/officeDocument/2006/relationships/font" Target="fonts/Roboto-regular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Robo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2438f579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2438f579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2438f579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2438f579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2438f57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2438f57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2438f579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2438f579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438f579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2438f579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2438f579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2438f579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2438f579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2438f579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2438f5793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2438f5793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2438f5793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2438f5793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2438f579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2438f579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2438f579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2438f579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Intrusion:  people logging into your systems (social engineering,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DoS: Loose access to service because you run out of resources.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Flooding attacks are relatively easy to do, but you don’t gain alot “some people just want to see the world burn”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information theft, people claim  to be another person, the other person gives out the information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Attackers won’t reveal their identity and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15b3031f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15b3031f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2438f5793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2438f5793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2438f5793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2438f5793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2438f5793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2438f5793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2438f5793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2438f5793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2438f5793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2438f5793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2438f5793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2438f5793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2438f5793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2438f5793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2438f5793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2438f5793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2438f5793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2438f5793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2438f579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2438f579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2438f5793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2438f5793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38bc3a4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38bc3a4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38bc3a40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38bc3a40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38bc3a40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38bc3a40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38bc3a40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438bc3a40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38bc3a40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38bc3a40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38bc3a40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38bc3a40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38bc3a40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38bc3a40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2438f5793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2438f5793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2438f5793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2438f5793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2438f579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2438f579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2438f5793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2438f5793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2438f579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2438f579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2438f5793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2438f5793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2438f5793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2438f5793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42438f5793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42438f5793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2438f579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2438f579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2438f5793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2438f5793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2438f5793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2438f5793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2438f5793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2438f5793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42438f5793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42438f5793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2438f579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2438f579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2438f5793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2438f5793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42438f5793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42438f5793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2438f5793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2438f5793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2438f5793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42438f5793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42438f5793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42438f5793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2438f5793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2438f5793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42438f5793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42438f5793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42438f5793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42438f5793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42438f5793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42438f5793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42438f5793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42438f5793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2438f579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2438f579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42438f5793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42438f5793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42438f5793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42438f5793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2438f579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2438f579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2438f579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2438f579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2438f579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2438f579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st.github.com/Exchizz/d471d8eb968996c772567898ecd7e46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st.github.com/Exchizz/d471d8eb968996c772567898ecd7e46d" TargetMode="External"/><Relationship Id="rId4" Type="http://schemas.openxmlformats.org/officeDocument/2006/relationships/hyperlink" Target="http://www.linux-admins.net/2010/09/linux-tcp-tuning.html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st.github.com/Exchizz/d471d8eb968996c772567898ecd7e46d" TargetMode="External"/><Relationship Id="rId4" Type="http://schemas.openxmlformats.org/officeDocument/2006/relationships/hyperlink" Target="http://www.linux-admins.net/2010/09/linux-tcp-tuning.html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7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5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6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2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Firewall 2/2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Made by John Hallam &amp; Mathias Neerup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(D)DoS - SYN flood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3360376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Dynamic Port NAT(PAT)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2839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Tunnel layer 2 vs. layer 3</a:t>
            </a:r>
            <a:endParaRPr/>
          </a:p>
        </p:txBody>
      </p:sp>
      <p:sp>
        <p:nvSpPr>
          <p:cNvPr id="139" name="Google Shape;139;p24"/>
          <p:cNvSpPr txBox="1"/>
          <p:nvPr/>
        </p:nvSpPr>
        <p:spPr>
          <a:xfrm>
            <a:off x="259275" y="1142225"/>
            <a:ext cx="7610100" cy="3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SSH tunnel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VPN tap/tun interface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099" y="1893325"/>
            <a:ext cx="4604900" cy="325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&amp; Netfilter</a:t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250" y="831587"/>
            <a:ext cx="6962600" cy="34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man iptables </a:t>
            </a:r>
            <a:endParaRPr/>
          </a:p>
        </p:txBody>
      </p:sp>
      <p:sp>
        <p:nvSpPr>
          <p:cNvPr id="152" name="Google Shape;152;p26"/>
          <p:cNvSpPr txBox="1"/>
          <p:nvPr/>
        </p:nvSpPr>
        <p:spPr>
          <a:xfrm>
            <a:off x="98250" y="925000"/>
            <a:ext cx="88266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SYNOPSIS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	iptables [-t table] {-A|-C|-D} chain rule-specification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	iptables [-t table] -I chain [rulenum] rule-specification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-R chain rulenum rule-specification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-D chain rulenum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-S [chain [rulenum]]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{-F|-L|-Z} [chain [rulenum]] [options...]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-N chain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-X [chain]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-P chain target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iptables [-t table] -E old-chain-name new-chain-name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rule-specification = [matches...] [target]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match = -m matchname [per-match-options]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/>
              <a:t>             target = -j targetname [per-target-options]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output</a:t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3125"/>
            <a:ext cx="8839199" cy="3457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Table &amp; chains</a:t>
            </a:r>
            <a:endParaRPr/>
          </a:p>
        </p:txBody>
      </p:sp>
      <p:sp>
        <p:nvSpPr>
          <p:cNvPr id="164" name="Google Shape;164;p28"/>
          <p:cNvSpPr txBox="1"/>
          <p:nvPr/>
        </p:nvSpPr>
        <p:spPr>
          <a:xfrm>
            <a:off x="308350" y="818075"/>
            <a:ext cx="8549100" cy="41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raw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PREROUTING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OUTPUT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filter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FORWARD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OUTPUT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PREROUTING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OUTPUT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POSTROUTING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mangle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PREROUTING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FORWARD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POSTROUTING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(security) - SELinux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packet flow</a:t>
            </a:r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75" y="673325"/>
            <a:ext cx="8763675" cy="28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packet flow</a:t>
            </a:r>
            <a:endParaRPr/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513" y="762050"/>
            <a:ext cx="7602973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 - example</a:t>
            </a:r>
            <a:endParaRPr/>
          </a:p>
        </p:txBody>
      </p:sp>
      <p:sp>
        <p:nvSpPr>
          <p:cNvPr id="182" name="Google Shape;182;p31"/>
          <p:cNvSpPr txBox="1"/>
          <p:nvPr/>
        </p:nvSpPr>
        <p:spPr>
          <a:xfrm>
            <a:off x="98250" y="1057850"/>
            <a:ext cx="8496000" cy="3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INPUT -i wlan0 -p udp --dport 53 -j DROP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INPUT -i wlan0 -p udp --dport 53 -j REJECT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OUTPUT -o wlan0 -p udp --dport 53 -j ACCEPT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Default policy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[-t nat] -P ACCEPT/DROP/REJECT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Statefull firewall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-i wlan0 -p tcp --dport 80 -m state --state NEW,ESTABLISHED -j ACCEPT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OUTPUT -o wlan0 -p tcp -m state --state ESTABLISHED -j ACCEPT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Delete: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-D INPUT -i wlan0 -p udp --dport 53 -j ACCEPT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-t filter --flush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What is an internet firewall?</a:t>
            </a:r>
            <a:endParaRPr/>
          </a:p>
        </p:txBody>
      </p:sp>
      <p:sp>
        <p:nvSpPr>
          <p:cNvPr id="74" name="Google Shape;74;p14"/>
          <p:cNvSpPr txBox="1"/>
          <p:nvPr>
            <p:ph idx="4294967295" type="body"/>
          </p:nvPr>
        </p:nvSpPr>
        <p:spPr>
          <a:xfrm>
            <a:off x="98250" y="803975"/>
            <a:ext cx="8748000" cy="42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863" y="976078"/>
            <a:ext cx="6360276" cy="28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1/5</a:t>
            </a:r>
            <a:endParaRPr/>
          </a:p>
        </p:txBody>
      </p:sp>
      <p:sp>
        <p:nvSpPr>
          <p:cNvPr id="188" name="Google Shape;188;p32"/>
          <p:cNvSpPr txBox="1"/>
          <p:nvPr>
            <p:ph idx="4294967295" type="body"/>
          </p:nvPr>
        </p:nvSpPr>
        <p:spPr>
          <a:xfrm>
            <a:off x="305600" y="1029650"/>
            <a:ext cx="8540700" cy="3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Go together in groups - each group should have two RPIs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Verify RPIIXX can access RPIYY’s TCP server on port Z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da">
                <a:solidFill>
                  <a:srgbClr val="000000"/>
                </a:solidFill>
              </a:rPr>
              <a:t>TCP server: nginx, socat, netcat, ..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da">
                <a:solidFill>
                  <a:srgbClr val="000000"/>
                </a:solidFill>
              </a:rPr>
              <a:t>TCP client: wget, socat, netcat, ..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Make iptable rule on RPIIYY that DROPs traffic on port Z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</a:pPr>
            <a:r>
              <a:rPr lang="da">
                <a:solidFill>
                  <a:srgbClr val="000000"/>
                </a:solidFill>
              </a:rPr>
              <a:t>Save in .pcap using tcpdump -w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Clear firewall or delete rule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Make iptable rule on RPIIYY that REJECTs traffic on port Z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Transfer the .pcap to your laptop and inspect in wireshark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da">
                <a:solidFill>
                  <a:srgbClr val="000000"/>
                </a:solidFill>
              </a:rPr>
              <a:t>(30 min)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a">
                <a:solidFill>
                  <a:srgbClr val="000000"/>
                </a:solidFill>
              </a:rPr>
              <a:t>(hint: use tmux to have more than one terminal on your PI)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2/5</a:t>
            </a:r>
            <a:endParaRPr/>
          </a:p>
        </p:txBody>
      </p:sp>
      <p:sp>
        <p:nvSpPr>
          <p:cNvPr id="194" name="Google Shape;194;p33"/>
          <p:cNvSpPr txBox="1"/>
          <p:nvPr>
            <p:ph idx="4294967295" type="body"/>
          </p:nvPr>
        </p:nvSpPr>
        <p:spPr>
          <a:xfrm>
            <a:off x="305600" y="1029650"/>
            <a:ext cx="8540700" cy="37521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rgbClr val="000000"/>
                </a:solidFill>
              </a:rPr>
              <a:t>On RPIYY: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Create chain in filter table called “www-drop” that drops all http traffic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Jump to “ssh-drop” if dport == 80 from INPUT chain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da">
                <a:solidFill>
                  <a:srgbClr val="000000"/>
                </a:solidFill>
              </a:rPr>
              <a:t>Verify RPIXX can’t access RPIIYY on port 80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a">
                <a:solidFill>
                  <a:srgbClr val="000000"/>
                </a:solidFill>
              </a:rPr>
              <a:t>(30 min)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DNAT (static PNAT)</a:t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1769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DNAT</a:t>
            </a:r>
            <a:endParaRPr/>
          </a:p>
        </p:txBody>
      </p:sp>
      <p:pic>
        <p:nvPicPr>
          <p:cNvPr id="206" name="Google Shape;2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176956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5"/>
          <p:cNvSpPr txBox="1"/>
          <p:nvPr/>
        </p:nvSpPr>
        <p:spPr>
          <a:xfrm>
            <a:off x="437250" y="2933750"/>
            <a:ext cx="8406300" cy="6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PREROUTING -p tcp -d 73.8.2.44 --dport 80 -j DNAT --to-destination 10.4.4.41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DNAT</a:t>
            </a:r>
            <a:endParaRPr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1769567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6"/>
          <p:cNvSpPr txBox="1"/>
          <p:nvPr/>
        </p:nvSpPr>
        <p:spPr>
          <a:xfrm>
            <a:off x="437250" y="2933750"/>
            <a:ext cx="8735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PREROUTING -p tcp -d 73.8.2.44 --dport 80 -j DNAT --to-destination 10.4.4.41:8080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PREROUTING -p tcp -d 73.8.2.44 --dport 443 -j DNAT --to-destination 10.4.4.42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Dynamic PNAT</a:t>
            </a:r>
            <a:endParaRPr/>
          </a:p>
        </p:txBody>
      </p:sp>
      <p:pic>
        <p:nvPicPr>
          <p:cNvPr id="220" name="Google Shape;22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283993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7"/>
          <p:cNvSpPr txBox="1"/>
          <p:nvPr/>
        </p:nvSpPr>
        <p:spPr>
          <a:xfrm>
            <a:off x="606500" y="3911700"/>
            <a:ext cx="80256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</a:t>
            </a:r>
            <a:r>
              <a:rPr lang="da"/>
              <a:t>iptables -t nat -A POSTROUTING -o world -j SNAT --to 32.8.2.66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Dynamic PNAT</a:t>
            </a:r>
            <a:endParaRPr/>
          </a:p>
        </p:txBody>
      </p:sp>
      <p:pic>
        <p:nvPicPr>
          <p:cNvPr id="227" name="Google Shape;2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283993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8"/>
          <p:cNvSpPr txBox="1"/>
          <p:nvPr/>
        </p:nvSpPr>
        <p:spPr>
          <a:xfrm>
            <a:off x="606500" y="3911700"/>
            <a:ext cx="80256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POSTROUTING -o world -j SNAT --to 32.8.2.66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</a:t>
            </a:r>
            <a:r>
              <a:rPr lang="da"/>
              <a:t>iptables -t nat -A POSTROUTING -o world -j MASQUERADE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3/5</a:t>
            </a:r>
            <a:endParaRPr/>
          </a:p>
        </p:txBody>
      </p:sp>
      <p:sp>
        <p:nvSpPr>
          <p:cNvPr id="234" name="Google Shape;234;p39"/>
          <p:cNvSpPr txBox="1"/>
          <p:nvPr/>
        </p:nvSpPr>
        <p:spPr>
          <a:xfrm>
            <a:off x="338500" y="982625"/>
            <a:ext cx="8697900" cy="40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Add IP to eth0 interface that is not in same subnet as the existing IP on eth0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da"/>
              <a:t>sudo ip addr add 172.16.0.5/24 dev eth0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Bind TCP server to listen on that address only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Create DNAT rule such that you can access RPIYY from RPIXX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Scapy</a:t>
            </a:r>
            <a:endParaRPr/>
          </a:p>
        </p:txBody>
      </p:sp>
      <p:sp>
        <p:nvSpPr>
          <p:cNvPr id="240" name="Google Shape;240;p40"/>
          <p:cNvSpPr txBox="1"/>
          <p:nvPr/>
        </p:nvSpPr>
        <p:spPr>
          <a:xfrm>
            <a:off x="376125" y="1062550"/>
            <a:ext cx="7630500" cy="3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</a:t>
            </a:r>
            <a:r>
              <a:rPr lang="da"/>
              <a:t>canning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Tracerouting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Probing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Unit tests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Attacks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Network discovery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Penetration testing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Python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Interactive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Great documentation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Lots of tutorials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4/5</a:t>
            </a:r>
            <a:endParaRPr/>
          </a:p>
        </p:txBody>
      </p:sp>
      <p:sp>
        <p:nvSpPr>
          <p:cNvPr id="246" name="Google Shape;246;p41"/>
          <p:cNvSpPr txBox="1"/>
          <p:nvPr/>
        </p:nvSpPr>
        <p:spPr>
          <a:xfrm>
            <a:off x="300900" y="1043750"/>
            <a:ext cx="84159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Install python and scapy on RPIXX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apt install python python-scapy -y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Download code: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u="sng">
                <a:solidFill>
                  <a:schemeClr val="hlink"/>
                </a:solidFill>
                <a:hlinkClick r:id="rId3"/>
              </a:rPr>
              <a:t>https://gist.github.com/Exchizz/d471d8eb968996c772567898ecd7e46d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(hint: wget)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and verify success 3-way handshake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-at4n on RPIXX to verify connections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Modify code to resend SYN in a while-loop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again and see what’s happening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Talk to your buddy about what is happening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(45 min)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Firewall Policy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98250" y="803975"/>
            <a:ext cx="8748000" cy="42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da" sz="1800">
                <a:latin typeface="Roboto"/>
                <a:ea typeface="Roboto"/>
                <a:cs typeface="Roboto"/>
                <a:sym typeface="Roboto"/>
              </a:rPr>
              <a:t>Zones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Backup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VPN users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Hypervisors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Virtual Machines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Management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IOT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Guest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da" sz="1800">
                <a:latin typeface="Roboto"/>
                <a:ea typeface="Roboto"/>
                <a:cs typeface="Roboto"/>
                <a:sym typeface="Roboto"/>
              </a:rPr>
              <a:t>Default policy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default deny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allow specific traffic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default permit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</a:pPr>
            <a:r>
              <a:rPr lang="da">
                <a:latin typeface="Roboto"/>
                <a:ea typeface="Roboto"/>
                <a:cs typeface="Roboto"/>
                <a:sym typeface="Roboto"/>
              </a:rPr>
              <a:t>deny attacks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075" y="1268600"/>
            <a:ext cx="5495925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4/5</a:t>
            </a:r>
            <a:endParaRPr/>
          </a:p>
        </p:txBody>
      </p:sp>
      <p:sp>
        <p:nvSpPr>
          <p:cNvPr id="252" name="Google Shape;252;p42"/>
          <p:cNvSpPr txBox="1"/>
          <p:nvPr/>
        </p:nvSpPr>
        <p:spPr>
          <a:xfrm>
            <a:off x="300900" y="1043750"/>
            <a:ext cx="84159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Install python and scapy on RPIXX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apt install python python-scapy -y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Download code: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u="sng">
                <a:solidFill>
                  <a:schemeClr val="hlink"/>
                </a:solidFill>
                <a:hlinkClick r:id="rId3"/>
              </a:rPr>
              <a:t>https://gist.github.com/Exchizz/d471d8eb968996c772567898ecd7e46d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(hint: wget)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and verify success 3-way handshake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-at4n on RPIXX to verify connections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Modify code to resend SYN in a while-loop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again and see what’s happening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Talk to your buddy about what is happening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u="sng">
                <a:solidFill>
                  <a:schemeClr val="hlink"/>
                </a:solidFill>
                <a:hlinkClick r:id="rId4"/>
              </a:rPr>
              <a:t>http://www.linux-admins.net/2010/09/linux-tcp-tuning.html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10 min!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Firewall 2 - cont’d</a:t>
            </a:r>
            <a:endParaRPr/>
          </a:p>
        </p:txBody>
      </p:sp>
      <p:sp>
        <p:nvSpPr>
          <p:cNvPr id="258" name="Google Shape;258;p4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Made by John Hallam &amp; Mathias Neerup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iptables packet flow</a:t>
            </a:r>
            <a:endParaRPr/>
          </a:p>
        </p:txBody>
      </p:sp>
      <p:pic>
        <p:nvPicPr>
          <p:cNvPr id="264" name="Google Shape;2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75" y="673325"/>
            <a:ext cx="8763675" cy="28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iptables packet flow</a:t>
            </a:r>
            <a:endParaRPr/>
          </a:p>
        </p:txBody>
      </p:sp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513" y="762050"/>
            <a:ext cx="7602973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i</a:t>
            </a:r>
            <a:r>
              <a:rPr lang="da"/>
              <a:t>ptables - DNAT</a:t>
            </a:r>
            <a:endParaRPr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1769567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6"/>
          <p:cNvSpPr txBox="1"/>
          <p:nvPr/>
        </p:nvSpPr>
        <p:spPr>
          <a:xfrm>
            <a:off x="437250" y="2933750"/>
            <a:ext cx="8735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PREROUTING -p tcp -d 73.8.2.44 --dport 80 -j DNAT --to-destination 10.4.4.41:8080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PREROUTING -p tcp -d 73.8.2.44 --dport 443 -j DNAT --to-destination 10.4.4.42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Dynamic PNAT</a:t>
            </a:r>
            <a:endParaRPr/>
          </a:p>
        </p:txBody>
      </p:sp>
      <p:pic>
        <p:nvPicPr>
          <p:cNvPr id="283" name="Google Shape;28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1" cy="2839939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7"/>
          <p:cNvSpPr txBox="1"/>
          <p:nvPr/>
        </p:nvSpPr>
        <p:spPr>
          <a:xfrm>
            <a:off x="606500" y="3911700"/>
            <a:ext cx="80256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POSTROUTING -o world -j SNAT --to 32.8.2.66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sudo iptables -t nat -A POSTROUTING -o world -j MASQUERADE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Exercise 4/5</a:t>
            </a:r>
            <a:endParaRPr/>
          </a:p>
        </p:txBody>
      </p:sp>
      <p:sp>
        <p:nvSpPr>
          <p:cNvPr id="290" name="Google Shape;290;p48"/>
          <p:cNvSpPr txBox="1"/>
          <p:nvPr/>
        </p:nvSpPr>
        <p:spPr>
          <a:xfrm>
            <a:off x="300900" y="1043750"/>
            <a:ext cx="8415900" cy="3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Install python and scapy on RPIXX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apt install python python-scapy -y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Download code: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 u="sng">
                <a:solidFill>
                  <a:schemeClr val="hlink"/>
                </a:solidFill>
                <a:hlinkClick r:id="rId3"/>
              </a:rPr>
              <a:t>https://gist.github.com/Exchizz/d471d8eb968996c772567898ecd7e46d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(hint: wget)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and verify success 3-way handshake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-at4n on RPIXX to verify connections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Modify code to resend SYN in a while-loop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Run ss again and see what’s happening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Talk to your buddy about what is happening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u="sng">
                <a:solidFill>
                  <a:schemeClr val="hlink"/>
                </a:solidFill>
                <a:hlinkClick r:id="rId4"/>
              </a:rPr>
              <a:t>http://www.linux-admins.net/2010/09/linux-tcp-tuning.html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10 min!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</a:t>
            </a:r>
            <a:r>
              <a:rPr lang="da"/>
              <a:t>iptable - example</a:t>
            </a:r>
            <a:endParaRPr/>
          </a:p>
        </p:txBody>
      </p:sp>
      <p:sp>
        <p:nvSpPr>
          <p:cNvPr id="296" name="Google Shape;296;p49"/>
          <p:cNvSpPr txBox="1"/>
          <p:nvPr/>
        </p:nvSpPr>
        <p:spPr>
          <a:xfrm>
            <a:off x="98250" y="1057850"/>
            <a:ext cx="8496000" cy="3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INPUT -i wlan0 -p udp --dport 53 -j DROP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INPUT -i wlan0 -p udp --dport 53 -j REJECT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-A OUTPUT -o wlan0 -p udp --dport 53 -j ACCEPT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Default policy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sudo iptables [-t nat] -P ACCEPT/DROP/REJECT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Stateful</a:t>
            </a:r>
            <a:r>
              <a:rPr lang="da"/>
              <a:t> firewall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-i wlan0 -p tcp --dport 80 -m state --state NEW,ESTABLISHED -j ACCEPT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OUTPUT -o wlan0 -p tcp -m state --state ESTABLISHED -j ACCEPT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Delete: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-D INPUT -i wlan0 -p udp --dport 53 -j ACCEPT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-t filter --flush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Mitigate syn flood</a:t>
            </a:r>
            <a:endParaRPr/>
          </a:p>
        </p:txBody>
      </p:sp>
      <p:sp>
        <p:nvSpPr>
          <p:cNvPr id="302" name="Google Shape;302;p50"/>
          <p:cNvSpPr txBox="1"/>
          <p:nvPr/>
        </p:nvSpPr>
        <p:spPr>
          <a:xfrm>
            <a:off x="470150" y="1048450"/>
            <a:ext cx="8039700" cy="3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0"/>
          <p:cNvSpPr txBox="1"/>
          <p:nvPr/>
        </p:nvSpPr>
        <p:spPr>
          <a:xfrm>
            <a:off x="343225" y="1067250"/>
            <a:ext cx="8800800" cy="3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Limit connections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-p tcp --syn -m limit --limit 1/s --limit-burst 3 -j DROP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da"/>
              <a:t>- only same source address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Limit connections to 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-p tcp --dport 80 -m connlimit --connlimit-above 5 -j DROP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da"/>
              <a:t>Large downloads..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Syn cookies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Mitigate syn flood</a:t>
            </a:r>
            <a:endParaRPr/>
          </a:p>
        </p:txBody>
      </p:sp>
      <p:sp>
        <p:nvSpPr>
          <p:cNvPr id="309" name="Google Shape;309;p51"/>
          <p:cNvSpPr txBox="1"/>
          <p:nvPr/>
        </p:nvSpPr>
        <p:spPr>
          <a:xfrm>
            <a:off x="470150" y="1048450"/>
            <a:ext cx="8039700" cy="3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51"/>
          <p:cNvSpPr txBox="1"/>
          <p:nvPr/>
        </p:nvSpPr>
        <p:spPr>
          <a:xfrm>
            <a:off x="343225" y="1067250"/>
            <a:ext cx="8800800" cy="3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Limit connections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-p tcp --syn -m limit --limit 1/s --limit-burst 3 -j DROP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da"/>
              <a:t>- only same source address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Limit connections to 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sudo iptables -A INPUT -p tcp --dport 80 -m connlimit --connlimit-above 5 -j DROP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da"/>
              <a:t>Large downloads..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Syn cookies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2900" y="2510625"/>
            <a:ext cx="2809875" cy="263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Recap - </a:t>
            </a:r>
            <a:r>
              <a:rPr lang="da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SSH port forwarding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380825" y="930900"/>
            <a:ext cx="80679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Local port forwarding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ssh -L 80:intra.example.com:80 gw.example.com -L ..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4415" t="0"/>
          <a:stretch/>
        </p:blipFill>
        <p:spPr>
          <a:xfrm>
            <a:off x="1121200" y="1516375"/>
            <a:ext cx="5648050" cy="33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Mitigate login attempts </a:t>
            </a:r>
            <a:endParaRPr/>
          </a:p>
        </p:txBody>
      </p:sp>
      <p:sp>
        <p:nvSpPr>
          <p:cNvPr id="317" name="Google Shape;317;p52"/>
          <p:cNvSpPr txBox="1"/>
          <p:nvPr/>
        </p:nvSpPr>
        <p:spPr>
          <a:xfrm>
            <a:off x="291500" y="1039050"/>
            <a:ext cx="8528700" cy="3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fail2ban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logs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iptables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denyhost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native scheme</a:t>
            </a:r>
            <a:endParaRPr/>
          </a:p>
        </p:txBody>
      </p:sp>
      <p:pic>
        <p:nvPicPr>
          <p:cNvPr id="323" name="Google Shape;32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5904447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native scheme</a:t>
            </a:r>
            <a:endParaRPr/>
          </a:p>
        </p:txBody>
      </p:sp>
      <p:pic>
        <p:nvPicPr>
          <p:cNvPr id="329" name="Google Shape;32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197" cy="4080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native scheme</a:t>
            </a:r>
            <a:endParaRPr/>
          </a:p>
        </p:txBody>
      </p:sp>
      <p:pic>
        <p:nvPicPr>
          <p:cNvPr id="335" name="Google Shape;3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5840712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- native scheme</a:t>
            </a:r>
            <a:endParaRPr/>
          </a:p>
        </p:txBody>
      </p:sp>
      <p:pic>
        <p:nvPicPr>
          <p:cNvPr id="341" name="Google Shape;34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075" y="776150"/>
            <a:ext cx="5840712" cy="42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6"/>
          <p:cNvSpPr txBox="1"/>
          <p:nvPr/>
        </p:nvSpPr>
        <p:spPr>
          <a:xfrm>
            <a:off x="136350" y="954425"/>
            <a:ext cx="3098400" cy="3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Low maintainability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No overview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Difficult to generate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scheme (By John Hallam)</a:t>
            </a:r>
            <a:endParaRPr/>
          </a:p>
        </p:txBody>
      </p:sp>
      <p:sp>
        <p:nvSpPr>
          <p:cNvPr id="348" name="Google Shape;348;p57"/>
          <p:cNvSpPr txBox="1"/>
          <p:nvPr/>
        </p:nvSpPr>
        <p:spPr>
          <a:xfrm>
            <a:off x="427850" y="1156575"/>
            <a:ext cx="8495700" cy="3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proto.sh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policy.sh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vars.sh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(nat.sh)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(spoof.sh)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up.sh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scheme - proto.sh</a:t>
            </a:r>
            <a:endParaRPr/>
          </a:p>
        </p:txBody>
      </p:sp>
      <p:sp>
        <p:nvSpPr>
          <p:cNvPr id="354" name="Google Shape;354;p58"/>
          <p:cNvSpPr txBox="1"/>
          <p:nvPr/>
        </p:nvSpPr>
        <p:spPr>
          <a:xfrm>
            <a:off x="189200" y="672725"/>
            <a:ext cx="8689200" cy="4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# Openvpn(lab) PROTOCOL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iptables -N vpn-lab-c2s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iptables -N vpn-lab-s2c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# VPN-lab connection client to server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iptables -A vpn-lab-c2s -p tcp --dport 443 --sport $UNPRIV -m state --state NEW,ESTABLISHED -j ACCEPT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# VPN-lab responses server to client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iptables -A vpn-lab-s2c -p tcp --sport 443 -m state --state ESTABLISHED -j ACCEPT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# SECURE SHELL PROTOCOL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iptables -N ssh-c2s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	iptables -N ssh-s2c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# ssh connection client to server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iptables -A ssh-c2s -p tcp --dport ssh -m state --state NEW,ESTABLISHED -j ACCEPT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</a:t>
            </a:r>
            <a:endParaRPr sz="1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# ssh responses server to client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    		iptables -A ssh-s2c -p tcp --sport ssh -m state --state ESTABLISHED -j ACCEPT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scheme - policy.sh</a:t>
            </a:r>
            <a:endParaRPr/>
          </a:p>
        </p:txBody>
      </p:sp>
      <p:sp>
        <p:nvSpPr>
          <p:cNvPr id="360" name="Google Shape;360;p59"/>
          <p:cNvSpPr txBox="1"/>
          <p:nvPr/>
        </p:nvSpPr>
        <p:spPr>
          <a:xfrm>
            <a:off x="189200" y="700750"/>
            <a:ext cx="8794500" cy="43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 iptables -N ServerIn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</a:t>
            </a:r>
            <a:r>
              <a:rPr lang="da" sz="1200"/>
              <a:t>ServerIn</a:t>
            </a:r>
            <a:r>
              <a:rPr lang="da" sz="1200"/>
              <a:t> -j dns-s2c        	        # Server is DNS client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</a:t>
            </a:r>
            <a:r>
              <a:rPr lang="da" sz="1200"/>
              <a:t>ServerIn</a:t>
            </a:r>
            <a:r>
              <a:rPr lang="da" sz="1200"/>
              <a:t> -j http-c2s       	        # Server is HTTP server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</a:t>
            </a:r>
            <a:r>
              <a:rPr lang="da" sz="1200"/>
              <a:t>ServerIn</a:t>
            </a:r>
            <a:r>
              <a:rPr lang="da" sz="1200"/>
              <a:t> -j ping-s2c       	        # Server can receive ICMP request</a:t>
            </a:r>
            <a:endParaRPr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 iptables -N ServerOut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ServerOut -j dns-c2s        	          # Server is DNS client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ServerOut -j http-s2c       	          # Server is HTTP server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ServerOut -j ping-s2c       	          # Server can send ICMP request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iptables -N FromWorldToClients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FromWorldToClients -j icmp-ok        	# Permitted ICMP packets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FromWorldToClients -j http-s2c       	# HTTP response to clients permitted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iptables -N FromInternalToWorld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FromWorldToClients -j icmp-ok        	# Permitted ICMP packets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a" sz="1200"/>
              <a:t>iptables -A FromWorldToClients -j http-c2s       	# HTTP requests to world is permitted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iptables -A INPUT         -i $WORLD_IF  -d $WORLD_IF_IP -j ServerIn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iptables -A OUTPUT     -o $WORLD_IF -d $WORLD_IF_IP -j </a:t>
            </a:r>
            <a:r>
              <a:rPr lang="da" sz="1200"/>
              <a:t>ServerOut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iptables -A FORWARD -i $WORLD_IF   -o $INTERNAL_IF   -j </a:t>
            </a:r>
            <a:r>
              <a:rPr lang="da" sz="1200"/>
              <a:t>FromWorldToInternal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a" sz="1200"/>
              <a:t>  iptables -A FORWARD -i $INTERNAK_IF -o $WORLD_IF   -j FromInternalToWorld</a:t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21" st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21" st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22" st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22" st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end="23" st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>
                                            <p:txEl>
                                              <p:pRg end="23" st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Iptables scheme - vars.sh</a:t>
            </a:r>
            <a:endParaRPr/>
          </a:p>
        </p:txBody>
      </p:sp>
      <p:sp>
        <p:nvSpPr>
          <p:cNvPr id="366" name="Google Shape;366;p60"/>
          <p:cNvSpPr txBox="1"/>
          <p:nvPr/>
        </p:nvSpPr>
        <p:spPr>
          <a:xfrm>
            <a:off x="455475" y="1065150"/>
            <a:ext cx="6769200" cy="34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# Config. variables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LOOPNET=127.0.0.0/8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# world is the lower network port, near the power plug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CLUSTERNET=10.141.50.0/24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CLUSTER_IF=world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CLUSTER=10.141.50.11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SVCNET=169.254.128.1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# LabVPN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LABVPNNET=192.168.10.0/24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LABVPN_IF=labvpn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LABVPN=192.168.10.200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Firewall compiler (FWC) - zones</a:t>
            </a:r>
            <a:endParaRPr/>
          </a:p>
        </p:txBody>
      </p:sp>
      <p:sp>
        <p:nvSpPr>
          <p:cNvPr id="372" name="Google Shape;372;p61"/>
          <p:cNvSpPr txBox="1"/>
          <p:nvPr/>
        </p:nvSpPr>
        <p:spPr>
          <a:xfrm>
            <a:off x="352625" y="1321125"/>
            <a:ext cx="8406300" cy="23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5" y="775488"/>
            <a:ext cx="2781300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61"/>
          <p:cNvSpPr txBox="1"/>
          <p:nvPr/>
        </p:nvSpPr>
        <p:spPr>
          <a:xfrm>
            <a:off x="3868125" y="1184275"/>
            <a:ext cx="3910200" cy="21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/>
              <a:t>AllowSSH.policy: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ssh: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Sodanet=&gt;FW01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Recap - SSH port forwarding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380825" y="930900"/>
            <a:ext cx="80679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Local port forwarding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a"/>
              <a:t>ssh -L 80:intra.example.com:80 gw.example.com -L ..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0" r="4415" t="0"/>
          <a:stretch/>
        </p:blipFill>
        <p:spPr>
          <a:xfrm>
            <a:off x="1121200" y="1516375"/>
            <a:ext cx="5648050" cy="33698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4767375" y="3074800"/>
            <a:ext cx="1180200" cy="1133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Firewall compiler (FWC) - zones</a:t>
            </a:r>
            <a:endParaRPr/>
          </a:p>
        </p:txBody>
      </p:sp>
      <p:pic>
        <p:nvPicPr>
          <p:cNvPr id="380" name="Google Shape;38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5" y="775488"/>
            <a:ext cx="2781300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62"/>
          <p:cNvSpPr txBox="1"/>
          <p:nvPr/>
        </p:nvSpPr>
        <p:spPr>
          <a:xfrm>
            <a:off x="3868125" y="1156250"/>
            <a:ext cx="3910200" cy="21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/>
              <a:t>AllowSSH.policy: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ssh: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Sodanet=&gt;FW01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/>
              <a:t>sodanetzone.zone: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Sodanet{vlan5} is at 10.10.10.0/24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Firewall compiler (FWC) - zones</a:t>
            </a:r>
            <a:endParaRPr/>
          </a:p>
        </p:txBody>
      </p:sp>
      <p:pic>
        <p:nvPicPr>
          <p:cNvPr id="387" name="Google Shape;38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5" y="775488"/>
            <a:ext cx="2781300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63"/>
          <p:cNvSpPr txBox="1"/>
          <p:nvPr/>
        </p:nvSpPr>
        <p:spPr>
          <a:xfrm>
            <a:off x="3868125" y="1156250"/>
            <a:ext cx="5304600" cy="20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/>
              <a:t>AllowSSH.policy: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ssh: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    	Sodanet=&gt;FW01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/>
              <a:t>sodanetzone.zone: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Sodanet{vlan5} is at 10.10.10.0/24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63"/>
          <p:cNvSpPr txBox="1"/>
          <p:nvPr/>
        </p:nvSpPr>
        <p:spPr>
          <a:xfrm>
            <a:off x="98250" y="3692950"/>
            <a:ext cx="9045600" cy="13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/>
              <a:t>ssh.proto: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iptables -A %%CHAIN%% -p tcp --dport %%DPORT%% --sport $UNPRIV -m state --state NEW,ESTABLISHED -j ACCEPT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iptables -A %%CHAIN%% -p tcp --sport %%SPORT%% --dport $UNPRIV -m state --state ESTABLISHED -j ACCEPT</a:t>
            </a:r>
            <a:endParaRPr sz="12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Alternative firewalls</a:t>
            </a:r>
            <a:endParaRPr/>
          </a:p>
        </p:txBody>
      </p:sp>
      <p:sp>
        <p:nvSpPr>
          <p:cNvPr id="395" name="Google Shape;395;p64"/>
          <p:cNvSpPr txBox="1"/>
          <p:nvPr/>
        </p:nvSpPr>
        <p:spPr>
          <a:xfrm>
            <a:off x="256050" y="755375"/>
            <a:ext cx="8511000" cy="4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Iptables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Firewall builder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6" name="Google Shape;39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925" y="1727925"/>
            <a:ext cx="5542376" cy="338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Alternative firewalls</a:t>
            </a:r>
            <a:endParaRPr/>
          </a:p>
        </p:txBody>
      </p:sp>
      <p:sp>
        <p:nvSpPr>
          <p:cNvPr id="402" name="Google Shape;402;p65"/>
          <p:cNvSpPr txBox="1"/>
          <p:nvPr/>
        </p:nvSpPr>
        <p:spPr>
          <a:xfrm>
            <a:off x="256050" y="619050"/>
            <a:ext cx="8511000" cy="4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Iptables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Firewall builder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Ufw (Uncomplicated Firewall)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ufw allow http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ufw deny in on eth0 from 15.15.15.51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Alternative firewalls</a:t>
            </a:r>
            <a:endParaRPr/>
          </a:p>
        </p:txBody>
      </p:sp>
      <p:sp>
        <p:nvSpPr>
          <p:cNvPr id="408" name="Google Shape;408;p66"/>
          <p:cNvSpPr txBox="1"/>
          <p:nvPr/>
        </p:nvSpPr>
        <p:spPr>
          <a:xfrm>
            <a:off x="256050" y="619050"/>
            <a:ext cx="8511000" cy="4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Iptables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Firewall builder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Ufw (Uncomplicated Firewall)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Cisco’s ASA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9" name="Google Shape;40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325" y="2335375"/>
            <a:ext cx="6080450" cy="259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Alternative firewalls</a:t>
            </a:r>
            <a:endParaRPr/>
          </a:p>
        </p:txBody>
      </p:sp>
      <p:sp>
        <p:nvSpPr>
          <p:cNvPr id="415" name="Google Shape;415;p67"/>
          <p:cNvSpPr txBox="1"/>
          <p:nvPr/>
        </p:nvSpPr>
        <p:spPr>
          <a:xfrm>
            <a:off x="282213" y="692300"/>
            <a:ext cx="8511000" cy="46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Iptables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latin typeface="Calibri"/>
                <a:ea typeface="Calibri"/>
                <a:cs typeface="Calibri"/>
                <a:sym typeface="Calibri"/>
              </a:rPr>
              <a:t>Firewall builder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Ufw (Uncomplicated Firewall)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Cisco ASA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▪"/>
            </a:pPr>
            <a:r>
              <a:rPr lang="da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Pfsense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6" name="Google Shape;416;p67"/>
          <p:cNvPicPr preferRelativeResize="0"/>
          <p:nvPr/>
        </p:nvPicPr>
        <p:blipFill rotWithShape="1">
          <a:blip r:embed="rId3">
            <a:alphaModFix/>
          </a:blip>
          <a:srcRect b="53078" l="0" r="0" t="0"/>
          <a:stretch/>
        </p:blipFill>
        <p:spPr>
          <a:xfrm>
            <a:off x="796438" y="2822625"/>
            <a:ext cx="8065349" cy="212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based routing</a:t>
            </a:r>
            <a:endParaRPr/>
          </a:p>
        </p:txBody>
      </p:sp>
      <p:pic>
        <p:nvPicPr>
          <p:cNvPr id="422" name="Google Shape;42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00" y="747950"/>
            <a:ext cx="3137689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9"/>
          <p:cNvSpPr txBox="1"/>
          <p:nvPr>
            <p:ph type="title"/>
          </p:nvPr>
        </p:nvSpPr>
        <p:spPr>
          <a:xfrm>
            <a:off x="253400" y="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based routing</a:t>
            </a:r>
            <a:endParaRPr/>
          </a:p>
        </p:txBody>
      </p:sp>
      <p:sp>
        <p:nvSpPr>
          <p:cNvPr id="428" name="Google Shape;428;p69"/>
          <p:cNvSpPr txBox="1"/>
          <p:nvPr/>
        </p:nvSpPr>
        <p:spPr>
          <a:xfrm>
            <a:off x="404325" y="1118975"/>
            <a:ext cx="8439300" cy="3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69"/>
          <p:cNvSpPr txBox="1"/>
          <p:nvPr/>
        </p:nvSpPr>
        <p:spPr>
          <a:xfrm>
            <a:off x="329100" y="1090750"/>
            <a:ext cx="8335800" cy="3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cat  /etc/iproute2/rt_tables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iptables -A PREROUTING -i eth0 -t mangle -p tcp --dport 25 -j MARK --set-mark 1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31025"/>
            <a:ext cx="9144000" cy="281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0746" y="787221"/>
            <a:ext cx="2947326" cy="10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based routing</a:t>
            </a:r>
            <a:endParaRPr/>
          </a:p>
        </p:txBody>
      </p:sp>
      <p:sp>
        <p:nvSpPr>
          <p:cNvPr id="437" name="Google Shape;437;p70"/>
          <p:cNvSpPr txBox="1"/>
          <p:nvPr/>
        </p:nvSpPr>
        <p:spPr>
          <a:xfrm>
            <a:off x="404325" y="1118975"/>
            <a:ext cx="8439300" cy="3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70"/>
          <p:cNvSpPr txBox="1"/>
          <p:nvPr/>
        </p:nvSpPr>
        <p:spPr>
          <a:xfrm>
            <a:off x="329100" y="1090750"/>
            <a:ext cx="8335800" cy="3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cat </a:t>
            </a:r>
            <a:r>
              <a:rPr lang="da"/>
              <a:t> /etc/iproute2/rt_tables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iptables -A PREROUTING -i eth0 -t mangle -p tcp --dport 25 -j MARK --set-mark 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echo 201 mail.out | sudo tee -a /etc/iproute2/rt_tables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9" name="Google Shape;43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884" y="791896"/>
            <a:ext cx="2947326" cy="10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7600" y="2261513"/>
            <a:ext cx="1885950" cy="176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based routing</a:t>
            </a:r>
            <a:endParaRPr/>
          </a:p>
        </p:txBody>
      </p:sp>
      <p:sp>
        <p:nvSpPr>
          <p:cNvPr id="446" name="Google Shape;446;p71"/>
          <p:cNvSpPr txBox="1"/>
          <p:nvPr/>
        </p:nvSpPr>
        <p:spPr>
          <a:xfrm>
            <a:off x="404325" y="1118975"/>
            <a:ext cx="8439300" cy="37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71"/>
          <p:cNvSpPr txBox="1"/>
          <p:nvPr/>
        </p:nvSpPr>
        <p:spPr>
          <a:xfrm>
            <a:off x="329100" y="1090750"/>
            <a:ext cx="8335800" cy="3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cat  /etc/iproute2/rt_tables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iptables -A PREROUTING -i eth0 -t mangle -p tcp --dport 25 -j MARK --set-mark 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echo 201 mail.out | sudo tee -a /etc/iproute2/rt_tables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 rule add fwmark 1 table mail.out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 route add default via &lt;gw&gt; table mail.out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ip route show table mail.out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8" name="Google Shape;44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884" y="791896"/>
            <a:ext cx="2947326" cy="10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990175"/>
            <a:ext cx="13587" cy="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4875" y="3060730"/>
            <a:ext cx="5580700" cy="3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TCP 3-way handshake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64465" l="0" r="0" t="0"/>
          <a:stretch/>
        </p:blipFill>
        <p:spPr>
          <a:xfrm>
            <a:off x="152400" y="771450"/>
            <a:ext cx="5620325" cy="149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Policy based routing</a:t>
            </a:r>
            <a:endParaRPr/>
          </a:p>
        </p:txBody>
      </p:sp>
      <p:pic>
        <p:nvPicPr>
          <p:cNvPr id="456" name="Google Shape;45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700" y="747950"/>
            <a:ext cx="3137689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Exercise 5/5</a:t>
            </a:r>
            <a:endParaRPr/>
          </a:p>
        </p:txBody>
      </p:sp>
      <p:sp>
        <p:nvSpPr>
          <p:cNvPr id="462" name="Google Shape;462;p73"/>
          <p:cNvSpPr txBox="1"/>
          <p:nvPr/>
        </p:nvSpPr>
        <p:spPr>
          <a:xfrm>
            <a:off x="343225" y="1109575"/>
            <a:ext cx="8293500" cy="3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Syn flood RPII13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a"/>
              <a:t>Let’s see if we still can access it!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TCP 3-way handshake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46638" l="0" r="0" t="0"/>
          <a:stretch/>
        </p:blipFill>
        <p:spPr>
          <a:xfrm>
            <a:off x="152400" y="771450"/>
            <a:ext cx="5620325" cy="225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TCP 3-way handshake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22015" l="0" r="0" t="0"/>
          <a:stretch/>
        </p:blipFill>
        <p:spPr>
          <a:xfrm>
            <a:off x="152400" y="771450"/>
            <a:ext cx="5620325" cy="32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Recap - TCP 3-way handshake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5620327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